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2" r:id="rId9"/>
    <p:sldId id="260" r:id="rId10"/>
    <p:sldId id="263" r:id="rId11"/>
    <p:sldId id="265" r:id="rId12"/>
    <p:sldId id="270" r:id="rId13"/>
    <p:sldId id="271" r:id="rId14"/>
    <p:sldId id="264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D3AF-63CA-4116-AD4E-EEAC28EAACB5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64D78-9223-45D6-9373-3A06507B00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6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61BAC-6088-4D5E-8E68-B8B3489BE306}" type="datetimeFigureOut">
              <a:rPr lang="en-US" smtClean="0"/>
              <a:pPr/>
              <a:t>8. May 15.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E3A6-DC84-4B95-A9BA-F001D4727D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anja@mis.org.rs" TargetMode="External"/><Relationship Id="rId2" Type="http://schemas.openxmlformats.org/officeDocument/2006/relationships/hyperlink" Target="mailto:marija.mutic@cmv.org.r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362201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/>
              <a:t/>
            </a:r>
            <a:br>
              <a:rPr lang="sr-Latn-CS" dirty="0"/>
            </a:br>
            <a:r>
              <a:rPr lang="sr-Latn-CS" b="1" dirty="0" smtClean="0">
                <a:solidFill>
                  <a:srgbClr val="00B050"/>
                </a:solidFill>
              </a:rPr>
              <a:t>Zelena stolica</a:t>
            </a:r>
            <a:br>
              <a:rPr lang="sr-Latn-CS" b="1" dirty="0" smtClean="0">
                <a:solidFill>
                  <a:srgbClr val="00B050"/>
                </a:solidFill>
              </a:rPr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sz="3100" b="1" dirty="0" smtClean="0"/>
              <a:t>UČEŠĆE CIVILNOG </a:t>
            </a:r>
            <a:r>
              <a:rPr lang="sr-Latn-CS" sz="3100" b="1" dirty="0"/>
              <a:t>DRUŠTVA U PROCESIMA DONOŠENJA ODLUKA VEZANIH ZA ŽIVOTNU </a:t>
            </a:r>
            <a:r>
              <a:rPr lang="sr-Latn-CS" sz="3100" b="1" dirty="0" smtClean="0"/>
              <a:t>SREDINU</a:t>
            </a:r>
            <a:br>
              <a:rPr lang="sr-Latn-CS" sz="3100" b="1" dirty="0" smtClean="0"/>
            </a:br>
            <a:r>
              <a:rPr lang="sr-Latn-CS" sz="3200" dirty="0" smtClean="0"/>
              <a:t/>
            </a:r>
            <a:br>
              <a:rPr lang="sr-Latn-CS" sz="3200" dirty="0" smtClean="0"/>
            </a:br>
            <a:r>
              <a:rPr lang="sr-Latn-CS" sz="2700" dirty="0" smtClean="0"/>
              <a:t>2</a:t>
            </a:r>
            <a:r>
              <a:rPr lang="en-US" sz="2700" dirty="0" smtClean="0"/>
              <a:t>9</a:t>
            </a:r>
            <a:r>
              <a:rPr lang="sr-Latn-CS" sz="2700" dirty="0" smtClean="0"/>
              <a:t>. </a:t>
            </a:r>
            <a:r>
              <a:rPr lang="en-US" sz="2700" dirty="0" err="1" smtClean="0"/>
              <a:t>april</a:t>
            </a:r>
            <a:r>
              <a:rPr lang="sr-Latn-CS" sz="2700" dirty="0" smtClean="0"/>
              <a:t> 201</a:t>
            </a:r>
            <a:r>
              <a:rPr lang="en-US" sz="2700" dirty="0" smtClean="0"/>
              <a:t>5</a:t>
            </a:r>
            <a:r>
              <a:rPr lang="sr-Latn-CS" sz="2700" dirty="0" smtClean="0"/>
              <a:t>.</a:t>
            </a:r>
            <a:br>
              <a:rPr lang="sr-Latn-CS" sz="2700" dirty="0" smtClean="0"/>
            </a:br>
            <a:r>
              <a:rPr lang="sr-Latn-CS" sz="2700" dirty="0" smtClean="0"/>
              <a:t>Narodna skupština Republike Srbije</a:t>
            </a:r>
            <a:endParaRPr lang="en-US" sz="2700" dirty="0"/>
          </a:p>
        </p:txBody>
      </p:sp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609600" y="1905000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/>
              <a:t>Mehanizmi saradnje OCD i institucija</a:t>
            </a:r>
          </a:p>
          <a:p>
            <a:r>
              <a:rPr lang="vi-VN" sz="2400" b="1" dirty="0">
                <a:latin typeface="Calibri" pitchFamily="34" charset="0"/>
              </a:rPr>
              <a:t>SEKO</a:t>
            </a:r>
          </a:p>
          <a:p>
            <a:r>
              <a:rPr lang="vi-VN" sz="2400" dirty="0">
                <a:latin typeface="Calibri" pitchFamily="34" charset="0"/>
              </a:rPr>
              <a:t>Sektorske organizacije civilnog društva (SEKO) predstavljaju mehanizam saradnje civilnog društva i javnog sektora prilikom planiranja i korišćenja sredstava iz međunarodne razvojne </a:t>
            </a:r>
            <a:r>
              <a:rPr lang="vi-VN" sz="2400" dirty="0" smtClean="0">
                <a:latin typeface="Calibri" pitchFamily="34" charset="0"/>
              </a:rPr>
              <a:t>pomoći</a:t>
            </a:r>
            <a:r>
              <a:rPr lang="sr-Latn-RS" sz="2400" dirty="0" smtClean="0">
                <a:latin typeface="Calibri" pitchFamily="34" charset="0"/>
              </a:rPr>
              <a:t>.</a:t>
            </a:r>
            <a:r>
              <a:rPr lang="vi-VN" sz="2400" dirty="0" smtClean="0">
                <a:latin typeface="Calibri" pitchFamily="34" charset="0"/>
              </a:rPr>
              <a:t>Ovu </a:t>
            </a:r>
            <a:r>
              <a:rPr lang="vi-VN" sz="2400" dirty="0">
                <a:latin typeface="Calibri" pitchFamily="34" charset="0"/>
              </a:rPr>
              <a:t>saradnju civilnog društva i javnog sektora koordinira Kancelarija za evropske integracije. </a:t>
            </a:r>
            <a:endParaRPr lang="sr-Latn-RS" sz="2400" dirty="0" smtClean="0">
              <a:latin typeface="Calibri" pitchFamily="34" charset="0"/>
            </a:endParaRPr>
          </a:p>
          <a:p>
            <a:r>
              <a:rPr lang="vi-VN" sz="2400" dirty="0" smtClean="0">
                <a:latin typeface="Calibri" pitchFamily="34" charset="0"/>
              </a:rPr>
              <a:t>Cilj </a:t>
            </a:r>
            <a:r>
              <a:rPr lang="vi-VN" sz="2400" dirty="0">
                <a:latin typeface="Calibri" pitchFamily="34" charset="0"/>
              </a:rPr>
              <a:t>SEKO mehanizma je uspostavljanje dugoročnog partnerstva javnog i civilnog sektora u oblasti planiranja, programiranja, praćenja i izveštavanja o međunarodnoj razvojnoj pomoći. </a:t>
            </a:r>
          </a:p>
          <a:p>
            <a:endParaRPr lang="sr-Latn-CS" sz="2400" dirty="0"/>
          </a:p>
          <a:p>
            <a:endParaRPr lang="sr-Latn-C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609600" y="19050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3200" b="1" dirty="0"/>
          </a:p>
          <a:p>
            <a:r>
              <a:rPr lang="sr-Latn-CS" sz="2000" b="1" dirty="0">
                <a:latin typeface="Calibri" pitchFamily="34" charset="0"/>
              </a:rPr>
              <a:t>UČEŠĆE OCD U NACIONALNIM </a:t>
            </a:r>
            <a:r>
              <a:rPr lang="sr-Latn-CS" sz="2000" b="1" dirty="0" smtClean="0">
                <a:latin typeface="Calibri" pitchFamily="34" charset="0"/>
              </a:rPr>
              <a:t>SAVETIMA</a:t>
            </a:r>
          </a:p>
          <a:p>
            <a:endParaRPr lang="sr-Latn-CS" sz="2000" b="1" dirty="0">
              <a:latin typeface="Calibri" pitchFamily="34" charset="0"/>
            </a:endParaRPr>
          </a:p>
          <a:p>
            <a:r>
              <a:rPr lang="sr-Latn-CS" sz="2400" dirty="0">
                <a:latin typeface="Calibri" pitchFamily="34" charset="0"/>
              </a:rPr>
              <a:t>U poslednjih desetak godina organizacije koje se bave životnom sredinom su imale priliku da budu zvanično uključene </a:t>
            </a:r>
            <a:r>
              <a:rPr lang="sr-Latn-CS" sz="2400" dirty="0" smtClean="0">
                <a:latin typeface="Calibri" pitchFamily="34" charset="0"/>
              </a:rPr>
              <a:t>u </a:t>
            </a:r>
            <a:r>
              <a:rPr lang="sr-Latn-CS" sz="2400" dirty="0">
                <a:latin typeface="Calibri" pitchFamily="34" charset="0"/>
              </a:rPr>
              <a:t>savetodavna tela. </a:t>
            </a:r>
            <a:endParaRPr lang="sr-Latn-CS" sz="2400" dirty="0" smtClean="0">
              <a:latin typeface="Calibri" pitchFamily="34" charset="0"/>
            </a:endParaRPr>
          </a:p>
          <a:p>
            <a:endParaRPr lang="sr-Latn-CS" sz="2400" dirty="0" smtClean="0">
              <a:latin typeface="Calibri" pitchFamily="34" charset="0"/>
            </a:endParaRPr>
          </a:p>
          <a:p>
            <a:r>
              <a:rPr lang="en-US" sz="2400" b="1" dirty="0" smtClean="0">
                <a:latin typeface="+mj-lt"/>
              </a:rPr>
              <a:t>Ovaj </a:t>
            </a:r>
            <a:r>
              <a:rPr lang="en-US" sz="2400" b="1" dirty="0">
                <a:latin typeface="+mj-lt"/>
              </a:rPr>
              <a:t>mehanizam uključivanja OCD u proces donošenja oduka ima ogroman značaj i zbog toga što Vlada Republike Srbije imenuje članove. </a:t>
            </a:r>
          </a:p>
        </p:txBody>
      </p:sp>
    </p:spTree>
    <p:extLst>
      <p:ext uri="{BB962C8B-B14F-4D97-AF65-F5344CB8AC3E}">
        <p14:creationId xmlns:p14="http://schemas.microsoft.com/office/powerpoint/2010/main" val="140424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609600" y="19050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3200" b="1" dirty="0"/>
          </a:p>
          <a:p>
            <a:endParaRPr lang="sr-Latn-CS" sz="2000" b="1" dirty="0">
              <a:latin typeface="Calibri" pitchFamily="34" charset="0"/>
            </a:endParaRPr>
          </a:p>
          <a:p>
            <a:r>
              <a:rPr lang="sr-Latn-CS" sz="2000" b="1" dirty="0">
                <a:latin typeface="Calibri" pitchFamily="34" charset="0"/>
              </a:rPr>
              <a:t>UKLJUČIVANJE OCD U RADNE GRUPE ZA STRATEGIJE I ZAKONE</a:t>
            </a:r>
          </a:p>
          <a:p>
            <a:endParaRPr lang="sr-Latn-CS" sz="2000" b="1" dirty="0">
              <a:latin typeface="Calibri" pitchFamily="34" charset="0"/>
            </a:endParaRPr>
          </a:p>
          <a:p>
            <a:r>
              <a:rPr lang="sr-Latn-CS" sz="2000" b="1" dirty="0">
                <a:latin typeface="Calibri" pitchFamily="34" charset="0"/>
              </a:rPr>
              <a:t>Ovaj mehanizam uključivanja OCD u proces donošenja odluka ima velike prednosti za sve: organizacije su od početka u mogućnosti da daju svoj doprinos, informacija o procesu je dostupna ne samo učesnicima radne grupe već i široj javnosti, izbegavaju se nesporazumi i sukobi, OCD unose “iskustvo i mišljenje sa terena, i iz života”, štedi se vreme i novac.</a:t>
            </a:r>
          </a:p>
        </p:txBody>
      </p:sp>
    </p:spTree>
    <p:extLst>
      <p:ext uri="{BB962C8B-B14F-4D97-AF65-F5344CB8AC3E}">
        <p14:creationId xmlns:p14="http://schemas.microsoft.com/office/powerpoint/2010/main" val="1307604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609600" y="1905000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3200" b="1" dirty="0"/>
          </a:p>
          <a:p>
            <a:r>
              <a:rPr lang="vi-VN" sz="2000" b="1" dirty="0">
                <a:latin typeface="Calibri" pitchFamily="34" charset="0"/>
              </a:rPr>
              <a:t>ZELENI SAVET</a:t>
            </a:r>
          </a:p>
          <a:p>
            <a:endParaRPr lang="vi-VN" sz="2000" b="1" dirty="0">
              <a:latin typeface="Calibri" pitchFamily="34" charset="0"/>
            </a:endParaRPr>
          </a:p>
          <a:p>
            <a:r>
              <a:rPr lang="vi-VN" sz="2000" b="1" dirty="0">
                <a:latin typeface="Calibri" pitchFamily="34" charset="0"/>
              </a:rPr>
              <a:t>Zeleni savet je institucionalni mehanizam za unapređenje životne sredine na nivou lokalne samouprave. Kroz rad Zelenog saveta lokalna samouprava uspostavlja dugoročnu, i na jasnim pravilima zasnovanu, saradnju sa civilnim društvom i građanima koji su zainteresovani za rešavanje problema i uspešnu primenu evropskih standarda u oblasti životne sredine. </a:t>
            </a:r>
          </a:p>
        </p:txBody>
      </p:sp>
    </p:spTree>
    <p:extLst>
      <p:ext uri="{BB962C8B-B14F-4D97-AF65-F5344CB8AC3E}">
        <p14:creationId xmlns:p14="http://schemas.microsoft.com/office/powerpoint/2010/main" val="3705659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609600" y="1905000"/>
            <a:ext cx="8153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Calibri" pitchFamily="34" charset="0"/>
              </a:rPr>
              <a:t>FORUM ZA ŽIVOTNU SREDINU I KLIMU</a:t>
            </a:r>
          </a:p>
          <a:p>
            <a:r>
              <a:rPr lang="sr-Latn-RS" sz="2000" dirty="0" smtClean="0">
                <a:latin typeface="Calibri" pitchFamily="34" charset="0"/>
              </a:rPr>
              <a:t>P</a:t>
            </a:r>
            <a:r>
              <a:rPr lang="vi-VN" sz="2000" dirty="0" smtClean="0">
                <a:latin typeface="Calibri" pitchFamily="34" charset="0"/>
              </a:rPr>
              <a:t>ostoji </a:t>
            </a:r>
            <a:r>
              <a:rPr lang="vi-VN" sz="2000" dirty="0">
                <a:latin typeface="Calibri" pitchFamily="34" charset="0"/>
              </a:rPr>
              <a:t>više od petnaest godina</a:t>
            </a:r>
            <a:r>
              <a:rPr lang="vi-VN" sz="2000" dirty="0" smtClean="0">
                <a:latin typeface="Calibri" pitchFamily="34" charset="0"/>
              </a:rPr>
              <a:t>, </a:t>
            </a:r>
            <a:r>
              <a:rPr lang="vi-VN" sz="2000" dirty="0">
                <a:latin typeface="Calibri" pitchFamily="34" charset="0"/>
              </a:rPr>
              <a:t>inicran od Evropske komisije. Forum je namenjem dijalogu OCD iz zemalja kandidata i potencijalnih kandidata za članstvo u EU sa donosiocima odluka na nacionalnom nivou u Evropskoj komisiji</a:t>
            </a:r>
            <a:r>
              <a:rPr lang="vi-VN" sz="2000" dirty="0" smtClean="0">
                <a:latin typeface="Calibri" pitchFamily="34" charset="0"/>
              </a:rPr>
              <a:t>.</a:t>
            </a:r>
            <a:endParaRPr lang="sr-Latn-RS" sz="2000" dirty="0" smtClean="0">
              <a:latin typeface="Calibri" pitchFamily="34" charset="0"/>
            </a:endParaRPr>
          </a:p>
          <a:p>
            <a:r>
              <a:rPr lang="sr-Latn-CS" sz="2000" dirty="0"/>
              <a:t>Tokom godine organizuje se niz aktivnosti koje imaju za cilj jačanje učešća javnosti u procesu približavanja i ulaska u EU, u oblasti životne sredine i klimatskih promena. </a:t>
            </a:r>
            <a:r>
              <a:rPr lang="sr-Latn-CS" sz="2000" dirty="0" smtClean="0"/>
              <a:t>Jednom </a:t>
            </a:r>
            <a:r>
              <a:rPr lang="sr-Latn-CS" sz="2000" dirty="0"/>
              <a:t>godišnje organizuju se sastanci u Briselu gde OCD imaju priliku da razmene mišljenja sa Evropskom komisijom i najčešće na sastancima učestvuje i Evropski komesar za životnu sredinu</a:t>
            </a:r>
            <a:r>
              <a:rPr lang="sr-Latn-CS" sz="2000" dirty="0" smtClean="0"/>
              <a:t>. Godišnjem sastanku Foruma prethodi sastanka OCD na nacionlanom nivou.</a:t>
            </a:r>
          </a:p>
          <a:p>
            <a:endParaRPr lang="sr-Latn-C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69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kvir za tekst 5"/>
          <p:cNvSpPr txBox="1"/>
          <p:nvPr/>
        </p:nvSpPr>
        <p:spPr>
          <a:xfrm>
            <a:off x="609600" y="1905000"/>
            <a:ext cx="815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400" dirty="0" smtClean="0"/>
          </a:p>
          <a:p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723364"/>
              </p:ext>
            </p:extLst>
          </p:nvPr>
        </p:nvGraphicFramePr>
        <p:xfrm>
          <a:off x="1512888" y="1066801"/>
          <a:ext cx="6118225" cy="43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6117527" imgH="4004814" progId="Word.Document.12">
                  <p:embed/>
                </p:oleObj>
              </mc:Choice>
              <mc:Fallback>
                <p:oleObj name="Document" r:id="rId4" imgW="6117527" imgH="40048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2888" y="1066801"/>
                        <a:ext cx="6118225" cy="436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514" y="0"/>
            <a:ext cx="1371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881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kvir za tekst 5"/>
          <p:cNvSpPr txBox="1"/>
          <p:nvPr/>
        </p:nvSpPr>
        <p:spPr>
          <a:xfrm>
            <a:off x="609600" y="1905000"/>
            <a:ext cx="8153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Vi</a:t>
            </a:r>
            <a:r>
              <a:rPr lang="sr-Latn-RS" sz="2400" dirty="0" smtClean="0">
                <a:solidFill>
                  <a:prstClr val="black"/>
                </a:solidFill>
              </a:rPr>
              <a:t>še o učešću javnosti: </a:t>
            </a:r>
            <a:r>
              <a:rPr lang="en-US" sz="2400" b="1" dirty="0" smtClean="0">
                <a:solidFill>
                  <a:prstClr val="black"/>
                </a:solidFill>
              </a:rPr>
              <a:t>obuke.mis.org.r</a:t>
            </a:r>
            <a:r>
              <a:rPr lang="en-US" sz="2400" dirty="0" smtClean="0">
                <a:solidFill>
                  <a:prstClr val="black"/>
                </a:solidFill>
              </a:rPr>
              <a:t>s</a:t>
            </a:r>
            <a:endParaRPr lang="sr-Latn-RS" sz="2400" dirty="0" smtClean="0">
              <a:solidFill>
                <a:prstClr val="black"/>
              </a:solidFill>
            </a:endParaRPr>
          </a:p>
          <a:p>
            <a:r>
              <a:rPr lang="sr-Latn-RS" sz="2400" dirty="0">
                <a:solidFill>
                  <a:prstClr val="black"/>
                </a:solidFill>
              </a:rPr>
              <a:t>Zelena stolica</a:t>
            </a:r>
            <a:r>
              <a:rPr lang="sr-Latn-RS" sz="2000" dirty="0">
                <a:solidFill>
                  <a:prstClr val="black"/>
                </a:solidFill>
              </a:rPr>
              <a:t>: </a:t>
            </a:r>
            <a:r>
              <a:rPr lang="sr-Latn-RS" sz="2000" dirty="0" smtClean="0">
                <a:solidFill>
                  <a:prstClr val="black"/>
                </a:solidFill>
                <a:hlinkClick r:id="rId2"/>
              </a:rPr>
              <a:t>marija.mutic@cmv.org.rs</a:t>
            </a:r>
            <a:r>
              <a:rPr lang="sr-Latn-RS" sz="2000" dirty="0" smtClean="0">
                <a:solidFill>
                  <a:prstClr val="black"/>
                </a:solidFill>
              </a:rPr>
              <a:t>; </a:t>
            </a:r>
            <a:r>
              <a:rPr lang="sr-Latn-RS" sz="2000" dirty="0" smtClean="0">
                <a:solidFill>
                  <a:prstClr val="black"/>
                </a:solidFill>
                <a:hlinkClick r:id="rId3"/>
              </a:rPr>
              <a:t>tanja</a:t>
            </a:r>
            <a:r>
              <a:rPr lang="en-US" sz="2000" dirty="0" smtClean="0">
                <a:solidFill>
                  <a:prstClr val="black"/>
                </a:solidFill>
                <a:hlinkClick r:id="rId3"/>
              </a:rPr>
              <a:t>@mis.org.rs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endParaRPr lang="sr-Latn-RS" sz="2000" dirty="0" smtClean="0">
              <a:solidFill>
                <a:prstClr val="black"/>
              </a:solidFill>
            </a:endParaRPr>
          </a:p>
          <a:p>
            <a:r>
              <a:rPr lang="sr-Latn-RS" sz="2000" dirty="0">
                <a:solidFill>
                  <a:prstClr val="black"/>
                </a:solidFill>
              </a:rPr>
              <a:t>	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514" y="0"/>
            <a:ext cx="1371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70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vi-VN" sz="2200" dirty="0" smtClean="0"/>
              <a:t>Učešće </a:t>
            </a:r>
            <a:r>
              <a:rPr lang="vi-VN" sz="2200" dirty="0"/>
              <a:t>javnosti u procesima donošenja odluka je politički princip, ili praksa, koji se može smatrati jednim od </a:t>
            </a:r>
            <a:r>
              <a:rPr lang="vi-VN" sz="2200" b="1" dirty="0"/>
              <a:t>ljudskih prava.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vi-VN" sz="2200" dirty="0" smtClean="0"/>
              <a:t/>
            </a:r>
            <a:br>
              <a:rPr lang="vi-VN" sz="2200" dirty="0" smtClean="0"/>
            </a:br>
            <a:r>
              <a:rPr lang="vi-VN" sz="2200" dirty="0" smtClean="0"/>
              <a:t>Poslednjih </a:t>
            </a:r>
            <a:r>
              <a:rPr lang="vi-VN" sz="2200" dirty="0"/>
              <a:t>godina učešće organizacija civillnog društva (OCD) se posmatra kao jedan od </a:t>
            </a:r>
            <a:r>
              <a:rPr lang="vi-VN" sz="2200" b="1" dirty="0"/>
              <a:t>ključnih segmenata u rešavanju problema životne </a:t>
            </a:r>
            <a:r>
              <a:rPr lang="vi-VN" sz="2200" dirty="0"/>
              <a:t>sredine  i stimulisanju održivog razvoja. 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vi-VN" sz="2200" dirty="0" smtClean="0"/>
              <a:t>Uključivanjem </a:t>
            </a:r>
            <a:r>
              <a:rPr lang="vi-VN" sz="2200" dirty="0"/>
              <a:t>OCD  u procese donošenja odluka povećava se </a:t>
            </a:r>
            <a:r>
              <a:rPr lang="vi-VN" sz="2200" b="1" dirty="0"/>
              <a:t>transparentnost i odgovornost. </a:t>
            </a:r>
            <a:r>
              <a:rPr lang="vi-VN" sz="2200" dirty="0"/>
              <a:t>Samim tim postiže se demokratičnost procesa donošenja odluka što je bitno za dobro upravljanje životnom sredinom.</a:t>
            </a:r>
            <a:r>
              <a:rPr lang="vi-VN" sz="2700" dirty="0"/>
              <a:t/>
            </a:r>
            <a:br>
              <a:rPr lang="vi-VN" sz="2700" dirty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/>
              <a:t/>
            </a:r>
            <a:br>
              <a:rPr lang="sr-Latn-CS" dirty="0"/>
            </a:br>
            <a:endParaRPr lang="en-US" sz="3200" dirty="0"/>
          </a:p>
        </p:txBody>
      </p:sp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179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54102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/>
              <a:t>N</a:t>
            </a:r>
            <a:r>
              <a:rPr lang="vi-VN" sz="2200" dirty="0" smtClean="0"/>
              <a:t>ivo</a:t>
            </a:r>
            <a:r>
              <a:rPr lang="sr-Latn-RS" sz="2200" dirty="0" smtClean="0"/>
              <a:t>i</a:t>
            </a:r>
            <a:r>
              <a:rPr lang="vi-VN" sz="2200" dirty="0" smtClean="0"/>
              <a:t> </a:t>
            </a:r>
            <a:r>
              <a:rPr lang="vi-VN" sz="2200" dirty="0"/>
              <a:t>uključivanja OCD u procese donošenja odluka</a:t>
            </a:r>
            <a:r>
              <a:rPr lang="vi-VN" sz="2200" dirty="0" smtClean="0"/>
              <a:t>: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vi-VN" sz="2200" dirty="0"/>
              <a:t/>
            </a:r>
            <a:br>
              <a:rPr lang="vi-VN" sz="2200" dirty="0"/>
            </a:br>
            <a:r>
              <a:rPr lang="vi-VN" sz="2200" b="1" dirty="0"/>
              <a:t>Informisanje</a:t>
            </a:r>
            <a:r>
              <a:rPr lang="vi-VN" sz="2200" dirty="0"/>
              <a:t> je najniži nivo učeća. Na ovom nivou grupe, ili pojedinci, dobijaju informaciju o aktivnostima bez mogućnosti da na njih utiču</a:t>
            </a:r>
            <a:r>
              <a:rPr lang="vi-VN" sz="2200" dirty="0" smtClean="0"/>
              <a:t>.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vi-VN" sz="2200" dirty="0"/>
              <a:t/>
            </a:r>
            <a:br>
              <a:rPr lang="vi-VN" sz="2200" dirty="0"/>
            </a:br>
            <a:r>
              <a:rPr lang="vi-VN" sz="2200" b="1" dirty="0"/>
              <a:t>Konsutovanje</a:t>
            </a:r>
            <a:r>
              <a:rPr lang="vi-VN" sz="2200" dirty="0"/>
              <a:t> je tip učešča javnosti u kome zainteresovane strane dobijaju informaciju o aktivnosti, projektu, planu </a:t>
            </a:r>
            <a:r>
              <a:rPr lang="vi-VN" sz="2200" dirty="0" smtClean="0"/>
              <a:t>i </a:t>
            </a:r>
            <a:r>
              <a:rPr lang="vi-VN" sz="2200" dirty="0"/>
              <a:t>zahteva se njihovo mišljenje. Mišljenja se razmatraju ali u finalu ne moraju biti usvojena</a:t>
            </a:r>
            <a:r>
              <a:rPr lang="vi-VN" sz="2200" dirty="0" smtClean="0"/>
              <a:t>.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vi-VN" sz="2200" dirty="0"/>
              <a:t/>
            </a:r>
            <a:br>
              <a:rPr lang="vi-VN" sz="2200" dirty="0"/>
            </a:br>
            <a:r>
              <a:rPr lang="vi-VN" sz="2200" b="1" dirty="0"/>
              <a:t>Zajedničko odlučivanje </a:t>
            </a:r>
            <a:r>
              <a:rPr lang="vi-VN" sz="2200" dirty="0"/>
              <a:t>je proces u kome su zainteresovani uključeni u proces donošenja odluka. Oni bivaju pozvani da prouče zadatak i okruženje, učeštvuju u diskusijama i donošenju odluka</a:t>
            </a:r>
            <a:r>
              <a:rPr lang="vi-VN" sz="2200" dirty="0" smtClean="0"/>
              <a:t>.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vi-VN" sz="2200" dirty="0"/>
              <a:t/>
            </a:r>
            <a:br>
              <a:rPr lang="vi-VN" sz="2200" dirty="0"/>
            </a:br>
            <a:r>
              <a:rPr lang="vi-VN" sz="2200" b="1" dirty="0"/>
              <a:t>Zajedničko delovanje  </a:t>
            </a:r>
            <a:r>
              <a:rPr lang="vi-VN" sz="2200" dirty="0"/>
              <a:t>podrazumeva da se odluka donese uz učešće zainteresovanih strana a potom u saradnji sa njima i primeni</a:t>
            </a:r>
            <a:r>
              <a:rPr lang="vi-VN" sz="2200" dirty="0" smtClean="0"/>
              <a:t>.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vi-VN" sz="2200" dirty="0"/>
              <a:t/>
            </a:r>
            <a:br>
              <a:rPr lang="vi-VN" sz="2200" dirty="0"/>
            </a:br>
            <a:r>
              <a:rPr lang="vi-VN" sz="2200" b="1" dirty="0"/>
              <a:t>Podrška interesima zajednica </a:t>
            </a:r>
            <a:r>
              <a:rPr lang="vi-VN" sz="2200" dirty="0"/>
              <a:t>ili OCD je na samom vrhu piramide. Na ovom nivou lokalno stanovništvo ili OCD postavljaju ciljeve a uloga institucija i stručnjaka je da podrže primenu ovih ciljeva.</a:t>
            </a:r>
            <a:br>
              <a:rPr lang="vi-VN" sz="2200" dirty="0"/>
            </a:br>
            <a:r>
              <a:rPr lang="vi-VN" sz="2700" dirty="0"/>
              <a:t/>
            </a:r>
            <a:br>
              <a:rPr lang="vi-VN" sz="2700" dirty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/>
              <a:t/>
            </a:r>
            <a:br>
              <a:rPr lang="sr-Latn-CS" dirty="0"/>
            </a:br>
            <a:endParaRPr lang="en-US" sz="3200" dirty="0"/>
          </a:p>
        </p:txBody>
      </p:sp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0886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25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7772400" cy="3363686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 smtClean="0"/>
              <a:t>Učešće javnosti i pristup informacijama o životnoj sredini je utemeljeno u Ustavu RS, brojnim zakonima, međunarodnim sporazumima i direktivama Evropske unije.</a:t>
            </a: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1800" dirty="0"/>
              <a:t>Odredbama  člana  74.  Ustava  Republike  Srbije („Sl. glasnik RS”, br. 98/06), definisano je da svako </a:t>
            </a:r>
            <a:r>
              <a:rPr lang="sr-Latn-RS" sz="1800" dirty="0" smtClean="0"/>
              <a:t>ima  </a:t>
            </a:r>
            <a:r>
              <a:rPr lang="sr-Latn-RS" sz="1800" dirty="0"/>
              <a:t>pravo  na  zdravu  životnu  sredinu  i  na  blagovremeno  i  potpuno </a:t>
            </a:r>
            <a:r>
              <a:rPr lang="sr-Latn-RS" sz="1800" dirty="0" smtClean="0"/>
              <a:t>obaveštavanje  </a:t>
            </a:r>
            <a:r>
              <a:rPr lang="sr-Latn-RS" sz="1800" dirty="0"/>
              <a:t>o  njenom </a:t>
            </a:r>
            <a:r>
              <a:rPr lang="sr-Latn-RS" sz="1800" dirty="0" smtClean="0"/>
              <a:t>stanju</a:t>
            </a:r>
            <a:r>
              <a:rPr lang="sr-Latn-RS" sz="1800" dirty="0"/>
              <a:t>,  da  je  svako,  a  posebno  Republika  Srbija i  autonomna  pokrajina,  odgovoran  za  zaštitu </a:t>
            </a:r>
            <a:r>
              <a:rPr lang="sr-Latn-RS" sz="1800" dirty="0" smtClean="0"/>
              <a:t>životne  </a:t>
            </a:r>
            <a:r>
              <a:rPr lang="sr-Latn-RS" sz="1800" dirty="0"/>
              <a:t>sredine,  kao  i  to  da  je  svako  dužan  da čuva i poboljšava životnu sredinu</a:t>
            </a:r>
            <a:r>
              <a:rPr lang="sr-Latn-RS" sz="1800" dirty="0" smtClean="0"/>
              <a:t>.</a:t>
            </a:r>
            <a:r>
              <a:rPr lang="vi-VN" sz="1800" dirty="0"/>
              <a:t/>
            </a:r>
            <a:br>
              <a:rPr lang="vi-VN" sz="1800" dirty="0"/>
            </a:br>
            <a:r>
              <a:rPr lang="vi-VN" sz="1800" dirty="0">
                <a:latin typeface="Calibri" pitchFamily="34" charset="0"/>
              </a:rPr>
              <a:t>U nacionalnom zakonodavstvu Republike Srbije, opšte pravo pristupa informacijama je najopširnije definisano u Zakonu o slobodnom pristupu informacijama od javnog značaja</a:t>
            </a:r>
            <a:r>
              <a:rPr lang="vi-VN" sz="1800" dirty="0" smtClean="0">
                <a:latin typeface="Calibri" pitchFamily="34" charset="0"/>
              </a:rPr>
              <a:t>.</a:t>
            </a:r>
            <a:r>
              <a:rPr lang="vi-VN" sz="1800" dirty="0">
                <a:latin typeface="Calibri" pitchFamily="34" charset="0"/>
              </a:rPr>
              <a:t/>
            </a:r>
            <a:br>
              <a:rPr lang="vi-VN" sz="1800" dirty="0">
                <a:latin typeface="Calibri" pitchFamily="34" charset="0"/>
              </a:rPr>
            </a:br>
            <a:r>
              <a:rPr lang="vi-VN" sz="1800" dirty="0">
                <a:latin typeface="Calibri" pitchFamily="34" charset="0"/>
              </a:rPr>
              <a:t>Pravo na pristup informacijama je takođe uspostavljeno i drugim zakonskim aktima kojima se uređuju pitanja iz oblasti životne sredine, kao što su Zakon o zaštiti životne sredine, Zakon o hemikalijama, Zakon o zaštiti od nejonizujućih zračenja, Zakon o biocidnim proizvodima , Zakon o zaštiti prirode itd.</a:t>
            </a:r>
            <a:br>
              <a:rPr lang="vi-VN" sz="1800" dirty="0">
                <a:latin typeface="Calibri" pitchFamily="34" charset="0"/>
              </a:rPr>
            </a:br>
            <a:r>
              <a:rPr lang="vi-VN" sz="1800" dirty="0">
                <a:latin typeface="Calibri" pitchFamily="34" charset="0"/>
              </a:rPr>
              <a:t>Učešće javnosti u donošenju odluka o posebnim aktivnostima je uređeno Zakonom o proceni uticaja na životnu sredinu i Zakonom o integrisanom sprečavanju i kontroli zagađivanja životne sredine. </a:t>
            </a:r>
            <a:r>
              <a:rPr lang="sr-Latn-RS" sz="1800" dirty="0" smtClean="0">
                <a:latin typeface="Calibri" pitchFamily="34" charset="0"/>
              </a:rPr>
              <a:t/>
            </a:r>
            <a:br>
              <a:rPr lang="sr-Latn-RS" sz="1800" dirty="0" smtClean="0">
                <a:latin typeface="Calibri" pitchFamily="34" charset="0"/>
              </a:rPr>
            </a:br>
            <a:r>
              <a:rPr lang="sr-Latn-RS" sz="1800" b="1" dirty="0" smtClean="0">
                <a:latin typeface="Calibri" pitchFamily="34" charset="0"/>
              </a:rPr>
              <a:t>Arhuska konvencija </a:t>
            </a:r>
            <a:r>
              <a:rPr lang="sr-Latn-RS" sz="1800" dirty="0" smtClean="0">
                <a:latin typeface="Calibri" pitchFamily="34" charset="0"/>
              </a:rPr>
              <a:t>-jedan </a:t>
            </a:r>
            <a:r>
              <a:rPr lang="sr-Latn-RS" sz="1800" dirty="0">
                <a:latin typeface="Calibri" pitchFamily="34" charset="0"/>
              </a:rPr>
              <a:t>od najnaprednijih međunarodnih ugovora koji se tiču životne sredine. Konvencija o dostupnosti informacija, učešću javnosti u donošenju odluka i pravu na pravnu zaštitu u pitanjima životne sredine </a:t>
            </a:r>
            <a:r>
              <a:rPr lang="vi-VN" sz="1800" dirty="0">
                <a:latin typeface="Calibri" pitchFamily="34" charset="0"/>
              </a:rPr>
              <a:t/>
            </a:r>
            <a:br>
              <a:rPr lang="vi-VN" sz="1800" dirty="0">
                <a:latin typeface="Calibri" pitchFamily="34" charset="0"/>
              </a:rPr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CS" dirty="0"/>
              <a:t/>
            </a:r>
            <a:br>
              <a:rPr lang="sr-Latn-CS" dirty="0"/>
            </a:br>
            <a:endParaRPr lang="en-US" sz="3200" dirty="0"/>
          </a:p>
        </p:txBody>
      </p:sp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0886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304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Pravni</a:t>
            </a:r>
            <a:r>
              <a:rPr lang="en-US" sz="2000" dirty="0"/>
              <a:t> </a:t>
            </a:r>
            <a:r>
              <a:rPr lang="en-US" sz="2000" dirty="0" err="1"/>
              <a:t>okvir</a:t>
            </a:r>
            <a:r>
              <a:rPr lang="en-US" sz="2000" dirty="0"/>
              <a:t> </a:t>
            </a:r>
            <a:r>
              <a:rPr lang="en-US" sz="2000" dirty="0" err="1"/>
              <a:t>učešća</a:t>
            </a:r>
            <a:r>
              <a:rPr lang="en-US" sz="2000" dirty="0"/>
              <a:t> </a:t>
            </a:r>
            <a:r>
              <a:rPr lang="en-US" sz="2000" dirty="0" err="1"/>
              <a:t>civilnog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u </a:t>
            </a:r>
            <a:r>
              <a:rPr lang="en-US" sz="2000" dirty="0" err="1"/>
              <a:t>procesima</a:t>
            </a:r>
            <a:r>
              <a:rPr lang="en-US" sz="2000" dirty="0"/>
              <a:t> donošenja </a:t>
            </a:r>
            <a:r>
              <a:rPr lang="en-US" sz="2000" dirty="0" err="1"/>
              <a:t>odluka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706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457200" y="15240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B050"/>
                </a:solidFill>
              </a:rPr>
              <a:t>Zelena stolica: </a:t>
            </a:r>
            <a:r>
              <a:rPr lang="sr-Latn-CS" sz="2400" dirty="0" smtClean="0"/>
              <a:t>institucionalni mehanizam učešća građana u donošenju odluka  po pitanjima životne sredine.</a:t>
            </a:r>
            <a:endParaRPr lang="en-US" sz="2400" dirty="0" smtClean="0"/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sr-Latn-RS" sz="2400" dirty="0" smtClean="0">
                <a:latin typeface="Calibri" pitchFamily="34" charset="0"/>
              </a:rPr>
              <a:t>Mehanizam</a:t>
            </a:r>
            <a:r>
              <a:rPr lang="en-US" sz="2400" dirty="0" smtClean="0">
                <a:latin typeface="Calibri" pitchFamily="34" charset="0"/>
              </a:rPr>
              <a:t> je </a:t>
            </a:r>
            <a:r>
              <a:rPr lang="vi-VN" sz="2400" dirty="0" smtClean="0">
                <a:latin typeface="Calibri" pitchFamily="34" charset="0"/>
              </a:rPr>
              <a:t>uspostvaljen </a:t>
            </a:r>
            <a:r>
              <a:rPr lang="vi-VN" sz="2400" dirty="0">
                <a:latin typeface="Calibri" pitchFamily="34" charset="0"/>
              </a:rPr>
              <a:t>odlukom Odbora za zaštitu životne sredine u skladu sa poslovnikom o radu </a:t>
            </a:r>
            <a:r>
              <a:rPr lang="vi-VN" sz="2400" dirty="0" smtClean="0">
                <a:latin typeface="Calibri" pitchFamily="34" charset="0"/>
              </a:rPr>
              <a:t>Odbora</a:t>
            </a:r>
            <a:r>
              <a:rPr lang="sr-Latn-RS" sz="2400" dirty="0" smtClean="0">
                <a:latin typeface="Calibri" pitchFamily="34" charset="0"/>
              </a:rPr>
              <a:t>.</a:t>
            </a:r>
            <a:endParaRPr lang="sr-Latn-CS" sz="2400" dirty="0" smtClean="0"/>
          </a:p>
          <a:p>
            <a:endParaRPr lang="sr-Latn-CS" sz="2400" dirty="0" smtClean="0"/>
          </a:p>
          <a:p>
            <a:r>
              <a:rPr lang="sr-Latn-CS" sz="2400" dirty="0" smtClean="0"/>
              <a:t>Osnovan </a:t>
            </a:r>
            <a:r>
              <a:rPr lang="sr-Latn-CS" sz="2400" b="1" dirty="0" smtClean="0"/>
              <a:t>5. juna 2013. godine</a:t>
            </a:r>
          </a:p>
          <a:p>
            <a:endParaRPr lang="sr-Latn-CS" sz="2400" b="1" dirty="0" smtClean="0"/>
          </a:p>
          <a:p>
            <a:r>
              <a:rPr lang="sr-Latn-CS" sz="2400" b="1" dirty="0" smtClean="0"/>
              <a:t>Inicijatori:</a:t>
            </a:r>
          </a:p>
          <a:p>
            <a:r>
              <a:rPr lang="sr-Cyrl-CS" sz="2400" dirty="0" smtClean="0"/>
              <a:t>Beogradsk</a:t>
            </a:r>
            <a:r>
              <a:rPr lang="sr-Latn-CS" sz="2400" dirty="0" smtClean="0"/>
              <a:t>i </a:t>
            </a:r>
            <a:r>
              <a:rPr lang="sr-Cyrl-CS" sz="2400" dirty="0" smtClean="0"/>
              <a:t>fond</a:t>
            </a:r>
            <a:r>
              <a:rPr lang="sr-Latn-CS" sz="2400" dirty="0" smtClean="0"/>
              <a:t> </a:t>
            </a:r>
            <a:r>
              <a:rPr lang="sr-Cyrl-CS" sz="2400" dirty="0" smtClean="0"/>
              <a:t>za </a:t>
            </a:r>
            <a:r>
              <a:rPr lang="sr-Cyrl-CS" sz="2400" dirty="0"/>
              <a:t>političku izuzetnost, </a:t>
            </a:r>
            <a:r>
              <a:rPr lang="sr-Cyrl-CS" sz="2400" dirty="0" smtClean="0"/>
              <a:t>Beog</a:t>
            </a:r>
            <a:r>
              <a:rPr lang="en-US" sz="2400" dirty="0" smtClean="0"/>
              <a:t>r</a:t>
            </a:r>
            <a:r>
              <a:rPr lang="sr-Cyrl-CS" sz="2400" dirty="0" smtClean="0"/>
              <a:t>adsk</a:t>
            </a:r>
            <a:r>
              <a:rPr lang="sr-Latn-CS" sz="2400" dirty="0" smtClean="0"/>
              <a:t>a</a:t>
            </a:r>
            <a:r>
              <a:rPr lang="sr-Cyrl-CS" sz="2400" dirty="0" smtClean="0"/>
              <a:t> otvoren</a:t>
            </a:r>
            <a:r>
              <a:rPr lang="sr-Latn-CS" sz="2400" dirty="0" smtClean="0"/>
              <a:t>a</a:t>
            </a:r>
            <a:r>
              <a:rPr lang="sr-Cyrl-CS" sz="2400" dirty="0" smtClean="0"/>
              <a:t> škol</a:t>
            </a:r>
            <a:r>
              <a:rPr lang="sr-Latn-CS" sz="2400" dirty="0" smtClean="0"/>
              <a:t>a</a:t>
            </a:r>
            <a:r>
              <a:rPr lang="sr-Cyrl-CS" sz="2400" dirty="0" smtClean="0"/>
              <a:t>, Cent</a:t>
            </a:r>
            <a:r>
              <a:rPr lang="sr-Latn-CS" sz="2400" dirty="0" smtClean="0"/>
              <a:t>ar</a:t>
            </a:r>
            <a:r>
              <a:rPr lang="sr-Cyrl-CS" sz="2400" dirty="0" smtClean="0"/>
              <a:t> </a:t>
            </a:r>
            <a:r>
              <a:rPr lang="sr-Cyrl-CS" sz="2400" dirty="0"/>
              <a:t>modernih veština, </a:t>
            </a:r>
            <a:r>
              <a:rPr lang="sr-Latn-CS" sz="2400" dirty="0" smtClean="0"/>
              <a:t>E</a:t>
            </a:r>
            <a:r>
              <a:rPr lang="sr-Cyrl-CS" sz="2400" dirty="0" smtClean="0"/>
              <a:t>vropsk</a:t>
            </a:r>
            <a:r>
              <a:rPr lang="sr-Latn-CS" sz="2400" dirty="0" smtClean="0"/>
              <a:t>i </a:t>
            </a:r>
            <a:r>
              <a:rPr lang="sr-Cyrl-CS" sz="2400" dirty="0" smtClean="0"/>
              <a:t>pokret</a:t>
            </a:r>
            <a:r>
              <a:rPr lang="sr-Latn-CS" sz="2400" dirty="0" smtClean="0"/>
              <a:t> </a:t>
            </a:r>
            <a:r>
              <a:rPr lang="sr-Cyrl-CS" sz="2400" dirty="0" smtClean="0"/>
              <a:t>u </a:t>
            </a:r>
            <a:r>
              <a:rPr lang="sr-Cyrl-CS" sz="2400" dirty="0"/>
              <a:t>Srbiji, </a:t>
            </a:r>
            <a:r>
              <a:rPr lang="sr-Cyrl-CS" sz="2400" dirty="0" smtClean="0"/>
              <a:t>GM </a:t>
            </a:r>
            <a:r>
              <a:rPr lang="sr-Cyrl-CS" sz="2400" dirty="0"/>
              <a:t>Optimist</a:t>
            </a:r>
            <a:r>
              <a:rPr lang="sr-Latn-CS" sz="2400" dirty="0"/>
              <a:t>, </a:t>
            </a:r>
            <a:r>
              <a:rPr lang="sr-Latn-CS" sz="2400" dirty="0" smtClean="0"/>
              <a:t>I</a:t>
            </a:r>
            <a:r>
              <a:rPr lang="sr-Cyrl-CS" sz="2400" dirty="0" err="1" smtClean="0"/>
              <a:t>nženjer</a:t>
            </a:r>
            <a:r>
              <a:rPr lang="sr-Latn-CS" sz="2400" dirty="0" smtClean="0"/>
              <a:t>i</a:t>
            </a:r>
            <a:r>
              <a:rPr lang="sr-Cyrl-CS" sz="2400" dirty="0" smtClean="0"/>
              <a:t> </a:t>
            </a:r>
            <a:r>
              <a:rPr lang="sr-Cyrl-CS" sz="2400" dirty="0"/>
              <a:t>zaštite </a:t>
            </a:r>
            <a:r>
              <a:rPr lang="sr-Cyrl-CS" sz="2400" dirty="0" smtClean="0"/>
              <a:t>živ</a:t>
            </a:r>
            <a:r>
              <a:rPr lang="sr-Latn-CS" sz="2400" dirty="0" smtClean="0"/>
              <a:t>o</a:t>
            </a:r>
            <a:r>
              <a:rPr lang="sr-Cyrl-CS" sz="2400" dirty="0" smtClean="0"/>
              <a:t>tne </a:t>
            </a:r>
            <a:r>
              <a:rPr lang="sr-Cyrl-CS" sz="2400" dirty="0"/>
              <a:t>sredine i </a:t>
            </a:r>
            <a:r>
              <a:rPr lang="sr-Cyrl-CS" sz="2400" dirty="0" smtClean="0"/>
              <a:t>Mladi</a:t>
            </a:r>
            <a:r>
              <a:rPr lang="sr-Latn-CS" sz="2400" dirty="0" smtClean="0"/>
              <a:t> </a:t>
            </a:r>
            <a:r>
              <a:rPr lang="sr-Cyrl-CS" sz="2400" dirty="0" smtClean="0"/>
              <a:t>istraživač</a:t>
            </a:r>
            <a:r>
              <a:rPr lang="sr-Latn-CS" sz="2400" dirty="0" smtClean="0"/>
              <a:t>i</a:t>
            </a:r>
            <a:r>
              <a:rPr lang="sr-Cyrl-CS" sz="2400" dirty="0" smtClean="0"/>
              <a:t> Srbije</a:t>
            </a:r>
            <a:r>
              <a:rPr lang="sr-Latn-CS" sz="2400" dirty="0" smtClean="0"/>
              <a:t>.</a:t>
            </a:r>
            <a:r>
              <a:rPr lang="sr-Cyrl-C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609600" y="1905000"/>
            <a:ext cx="8153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/>
              <a:t>Uloga</a:t>
            </a:r>
            <a:r>
              <a:rPr lang="sr-Latn-CS" sz="2400" b="1" dirty="0" smtClean="0">
                <a:solidFill>
                  <a:srgbClr val="00B050"/>
                </a:solidFill>
              </a:rPr>
              <a:t> Zelene stolice</a:t>
            </a:r>
            <a:r>
              <a:rPr lang="sr-Latn-CS" sz="2400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sr-Latn-CS" sz="2400" dirty="0" smtClean="0"/>
              <a:t>da omogući ostvarivanje uticaja zainteresovanih strana na procese donošenja odluka; d</a:t>
            </a:r>
            <a:r>
              <a:rPr lang="sr-Latn-RS" sz="2400" dirty="0" smtClean="0">
                <a:latin typeface="Calibri" pitchFamily="34" charset="0"/>
              </a:rPr>
              <a:t>a </a:t>
            </a:r>
            <a:r>
              <a:rPr lang="vi-VN" sz="2400" dirty="0" smtClean="0">
                <a:latin typeface="Calibri" pitchFamily="34" charset="0"/>
              </a:rPr>
              <a:t>omogućava građanima, posredstvom predstvanika CSO, učešće u procesima donošenja zakona koji uređuju oblast životne sredine.</a:t>
            </a:r>
            <a:endParaRPr lang="sr-Latn-CS" sz="2400" dirty="0" smtClean="0">
              <a:latin typeface="Calibri" pitchFamily="34" charset="0"/>
            </a:endParaRPr>
          </a:p>
          <a:p>
            <a:r>
              <a:rPr lang="sr-Latn-CS" sz="2400" dirty="0" smtClean="0"/>
              <a:t>-</a:t>
            </a:r>
            <a:r>
              <a:rPr lang="sr-Latn-RS" sz="2400" dirty="0" smtClean="0"/>
              <a:t>    Da omogući </a:t>
            </a:r>
            <a:r>
              <a:rPr lang="sr-Latn-CS" sz="2400" dirty="0" smtClean="0"/>
              <a:t>da odluke bude transparentnije, kvalitetnije i  donete uz podršku šire javnosti, čime se postiže i njihova veće primenjivost.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609600" y="19050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/>
              <a:t>Kako smo počeli?</a:t>
            </a:r>
          </a:p>
          <a:p>
            <a:r>
              <a:rPr lang="sr-Latn-CS" sz="2400" dirty="0" smtClean="0"/>
              <a:t>Informisanje OCD koje se bave zaštitom životne sredine o uspostavljanju mehanizma </a:t>
            </a:r>
            <a:r>
              <a:rPr lang="sr-Latn-CS" sz="2400" b="1" dirty="0" smtClean="0">
                <a:solidFill>
                  <a:srgbClr val="00B050"/>
                </a:solidFill>
              </a:rPr>
              <a:t>“Zelena stolica” </a:t>
            </a:r>
            <a:r>
              <a:rPr lang="sr-Latn-CS" sz="2400" dirty="0" smtClean="0"/>
              <a:t>i ispitivanje zainteresovanosti i kapaciteta organizacija da se uključe u rad.</a:t>
            </a:r>
          </a:p>
          <a:p>
            <a:r>
              <a:rPr lang="sr-Latn-CS" sz="2400" dirty="0" smtClean="0"/>
              <a:t>Upitnik:</a:t>
            </a:r>
          </a:p>
          <a:p>
            <a:r>
              <a:rPr lang="sr-Latn-CS" sz="2400" dirty="0"/>
              <a:t>z</a:t>
            </a:r>
            <a:r>
              <a:rPr lang="sr-Latn-CS" sz="2400" dirty="0" smtClean="0"/>
              <a:t>ainteresovanost za praćenje ili učestvovanje u radu Odbora?</a:t>
            </a:r>
          </a:p>
          <a:p>
            <a:r>
              <a:rPr lang="sr-Latn-CS" sz="2400" dirty="0" smtClean="0"/>
              <a:t>Oblast (i) u kojoj je organizacija aktivna?</a:t>
            </a:r>
          </a:p>
          <a:p>
            <a:r>
              <a:rPr lang="sr-Latn-CS" sz="2400" dirty="0" smtClean="0"/>
              <a:t>Prethodno iskustvo u zakonodavnim procesima.</a:t>
            </a:r>
          </a:p>
          <a:p>
            <a:r>
              <a:rPr lang="sr-Latn-CS" sz="2400" dirty="0" smtClean="0"/>
              <a:t>Biografija nominovanog predstavnika organizacije.</a:t>
            </a:r>
          </a:p>
          <a:p>
            <a:r>
              <a:rPr lang="sr-Latn-CS" sz="2400" dirty="0" smtClean="0"/>
              <a:t>Rezultat: baza 40 OCD-a.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609600" y="1905000"/>
            <a:ext cx="8153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/>
              <a:t>Kako smo funkcionisali?</a:t>
            </a:r>
          </a:p>
          <a:p>
            <a:endParaRPr lang="sr-Latn-CS" sz="2400" dirty="0" smtClean="0"/>
          </a:p>
          <a:p>
            <a:pPr algn="just"/>
            <a:r>
              <a:rPr lang="sr-Latn-CS" sz="2400" dirty="0" err="1" smtClean="0"/>
              <a:t>Koordinirajuća</a:t>
            </a:r>
            <a:r>
              <a:rPr lang="sr-Latn-CS" sz="2400" dirty="0" smtClean="0"/>
              <a:t> organizacija:Mladi istraživači Srbije.</a:t>
            </a:r>
          </a:p>
          <a:p>
            <a:pPr algn="just"/>
            <a:endParaRPr lang="sr-Latn-CS" sz="2400" dirty="0" smtClean="0"/>
          </a:p>
          <a:p>
            <a:pPr algn="just"/>
            <a:r>
              <a:rPr lang="sr-Latn-CS" sz="2400" dirty="0" smtClean="0"/>
              <a:t>Poziv za sastanak Odbora upućuje se MIS-u i prosleđuje organizacijama koje su izrazile interes za učešće u radu Odbora (baza </a:t>
            </a:r>
            <a:r>
              <a:rPr lang="sr-Latn-CS" sz="2400" b="1" dirty="0" smtClean="0">
                <a:solidFill>
                  <a:schemeClr val="accent3"/>
                </a:solidFill>
              </a:rPr>
              <a:t>Zelene stolice</a:t>
            </a:r>
            <a:r>
              <a:rPr lang="sr-Latn-CS" sz="2400" dirty="0" smtClean="0"/>
              <a:t>), nakon čega se vrši odabir predstavnika OCD za konkretni sastanak.</a:t>
            </a:r>
          </a:p>
          <a:p>
            <a:endParaRPr lang="sr-Latn-C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na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609600" y="1905000"/>
            <a:ext cx="8153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/>
              <a:t>Teškoće u funkcionisanju:</a:t>
            </a:r>
          </a:p>
          <a:p>
            <a:r>
              <a:rPr lang="sr-Latn-CS" sz="2400" dirty="0" smtClean="0"/>
              <a:t>-</a:t>
            </a:r>
            <a:r>
              <a:rPr lang="en-US" sz="2400" dirty="0" smtClean="0"/>
              <a:t> </a:t>
            </a:r>
            <a:r>
              <a:rPr lang="sr-Latn-CS" sz="2400" dirty="0" smtClean="0"/>
              <a:t>niska motivisanost OCD za učestvovanje u radu Odbora</a:t>
            </a:r>
          </a:p>
          <a:p>
            <a:pPr>
              <a:buFontTx/>
              <a:buChar char="-"/>
            </a:pPr>
            <a:r>
              <a:rPr lang="sr-Latn-CS" sz="2400" dirty="0" smtClean="0"/>
              <a:t>volonterski angažman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nedostatak finansijskih sredstava za sastanke, za putne </a:t>
            </a:r>
            <a:r>
              <a:rPr lang="en-US" sz="2400" dirty="0" err="1" smtClean="0"/>
              <a:t>tro</a:t>
            </a:r>
            <a:r>
              <a:rPr lang="x-none" sz="2400" dirty="0" smtClean="0"/>
              <a:t>škove učesnika </a:t>
            </a:r>
            <a:r>
              <a:rPr lang="x-none" sz="2400" smtClean="0"/>
              <a:t>sednica Odbora</a:t>
            </a:r>
            <a:endParaRPr lang="sr-Latn-CS" sz="2400" dirty="0" smtClean="0"/>
          </a:p>
          <a:p>
            <a:r>
              <a:rPr lang="x-none" sz="2400" smtClean="0"/>
              <a:t> </a:t>
            </a:r>
            <a:r>
              <a:rPr lang="sr-Latn-CS" sz="2400" dirty="0" smtClean="0"/>
              <a:t>-</a:t>
            </a:r>
            <a:r>
              <a:rPr lang="en-US" sz="2400" dirty="0" smtClean="0"/>
              <a:t> </a:t>
            </a:r>
            <a:r>
              <a:rPr lang="sr-Latn-CS" sz="2400" dirty="0" smtClean="0"/>
              <a:t>fokusiranje predstavnika OCD na probleme lokalnih zajednica</a:t>
            </a:r>
            <a:endParaRPr lang="x-none" sz="2400" dirty="0" smtClean="0"/>
          </a:p>
          <a:p>
            <a:pPr>
              <a:buFontTx/>
              <a:buChar char="-"/>
            </a:pPr>
            <a:r>
              <a:rPr lang="x-none" sz="2400" dirty="0" smtClean="0"/>
              <a:t>nepoznavanja pravila i procedura u </a:t>
            </a:r>
            <a:r>
              <a:rPr lang="x-none" sz="2400" smtClean="0"/>
              <a:t>radu Odbora</a:t>
            </a:r>
            <a:endParaRPr lang="sr-Latn-RS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brzo </a:t>
            </a:r>
            <a:r>
              <a:rPr lang="pl-PL" sz="2400" dirty="0"/>
              <a:t>zakazivanje sednica Odbora i prateće procedure</a:t>
            </a:r>
          </a:p>
          <a:p>
            <a:pPr>
              <a:buFontTx/>
              <a:buChar char="-"/>
            </a:pPr>
            <a:endParaRPr lang="sr-Latn-CS" sz="2400" dirty="0" smtClean="0"/>
          </a:p>
          <a:p>
            <a:pPr>
              <a:buFontTx/>
              <a:buChar char="-"/>
            </a:pPr>
            <a:endParaRPr lang="sr-Latn-C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686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tema</vt:lpstr>
      <vt:lpstr>Document</vt:lpstr>
      <vt:lpstr>  Zelena stolica  UČEŠĆE CIVILNOG DRUŠTVA U PROCESIMA DONOŠENJA ODLUKA VEZANIH ZA ŽIVOTNU SREDINU  29. april 2015. Narodna skupština Republike Srbije</vt:lpstr>
      <vt:lpstr>  Učešće javnosti u procesima donošenja odluka je politički princip, ili praksa, koji se može smatrati jednim od ljudskih prava.   Poslednjih godina učešće organizacija civillnog društva (OCD) se posmatra kao jedan od ključnih segmenata u rešavanju problema životne sredine  i stimulisanju održivog razvoja.   Uključivanjem OCD  u procese donošenja odluka povećava se transparentnost i odgovornost. Samim tim postiže se demokratičnost procesa donošenja odluka što je bitno za dobro upravljanje životnom sredinom.   </vt:lpstr>
      <vt:lpstr>      Nivoi uključivanja OCD u procese donošenja odluka:  Informisanje je najniži nivo učeća. Na ovom nivou grupe, ili pojedinci, dobijaju informaciju o aktivnostima bez mogućnosti da na njih utiču.  Konsutovanje je tip učešča javnosti u kome zainteresovane strane dobijaju informaciju o aktivnosti, projektu, planu i zahteva se njihovo mišljenje. Mišljenja se razmatraju ali u finalu ne moraju biti usvojena.  Zajedničko odlučivanje je proces u kome su zainteresovani uključeni u proces donošenja odluka. Oni bivaju pozvani da prouče zadatak i okruženje, učeštvuju u diskusijama i donošenju odluka.  Zajedničko delovanje  podrazumeva da se odluka donese uz učešće zainteresovanih strana a potom u saradnji sa njima i primeni.  Podrška interesima zajednica ili OCD je na samom vrhu piramide. Na ovom nivou lokalno stanovništvo ili OCD postavljaju ciljeve a uloga institucija i stručnjaka je da podrže primenu ovih ciljeva.    </vt:lpstr>
      <vt:lpstr>          Učešće javnosti i pristup informacijama o životnoj sredini je utemeljeno u Ustavu RS, brojnim zakonima, međunarodnim sporazumima i direktivama Evropske unije. Odredbama  člana  74.  Ustava  Republike  Srbije („Sl. glasnik RS”, br. 98/06), definisano je da svako ima  pravo  na  zdravu  životnu  sredinu  i  na  blagovremeno  i  potpuno obaveštavanje  o  njenom stanju,  da  je  svako,  a  posebno  Republika  Srbija i  autonomna  pokrajina,  odgovoran  za  zaštitu životne  sredine,  kao  i  to  da  je  svako  dužan  da čuva i poboljšava životnu sredinu. U nacionalnom zakonodavstvu Republike Srbije, opšte pravo pristupa informacijama je najopširnije definisano u Zakonu o slobodnom pristupu informacijama od javnog značaja. Pravo na pristup informacijama je takođe uspostavljeno i drugim zakonskim aktima kojima se uređuju pitanja iz oblasti životne sredine, kao što su Zakon o zaštiti životne sredine, Zakon o hemikalijama, Zakon o zaštiti od nejonizujućih zračenja, Zakon o biocidnim proizvodima , Zakon o zaštiti prirode itd. Učešće javnosti u donošenju odluka o posebnim aktivnostima je uređeno Zakonom o proceni uticaja na životnu sredinu i Zakonom o integrisanom sprečavanju i kontroli zagađivanja životne sredine.  Arhuska konvencija -jedan od najnaprednijih međunarodnih ugovora koji se tiču životne sredine. Konvencija o dostupnosti informacija, učešću javnosti u donošenju odluka i pravu na pravnu zaštitu u pitanjima životne sredine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Tanja Petrovic</dc:creator>
  <cp:lastModifiedBy>Marija Mutić</cp:lastModifiedBy>
  <cp:revision>64</cp:revision>
  <dcterms:created xsi:type="dcterms:W3CDTF">2014-06-23T07:45:50Z</dcterms:created>
  <dcterms:modified xsi:type="dcterms:W3CDTF">2015-05-08T08:16:17Z</dcterms:modified>
</cp:coreProperties>
</file>