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1C75A8D-CA25-4ADD-AAD0-865F2D42B03E}"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49B09F-B985-47EF-93C1-B938FDEB5C38}" type="slidenum">
              <a:rPr lang="en-US" smtClean="0"/>
              <a:t>‹#›</a:t>
            </a:fld>
            <a:endParaRPr lang="en-US"/>
          </a:p>
        </p:txBody>
      </p:sp>
    </p:spTree>
    <p:extLst>
      <p:ext uri="{BB962C8B-B14F-4D97-AF65-F5344CB8AC3E}">
        <p14:creationId xmlns:p14="http://schemas.microsoft.com/office/powerpoint/2010/main" val="714181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C75A8D-CA25-4ADD-AAD0-865F2D42B03E}"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49B09F-B985-47EF-93C1-B938FDEB5C38}" type="slidenum">
              <a:rPr lang="en-US" smtClean="0"/>
              <a:t>‹#›</a:t>
            </a:fld>
            <a:endParaRPr lang="en-US"/>
          </a:p>
        </p:txBody>
      </p:sp>
    </p:spTree>
    <p:extLst>
      <p:ext uri="{BB962C8B-B14F-4D97-AF65-F5344CB8AC3E}">
        <p14:creationId xmlns:p14="http://schemas.microsoft.com/office/powerpoint/2010/main" val="2520897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C75A8D-CA25-4ADD-AAD0-865F2D42B03E}"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49B09F-B985-47EF-93C1-B938FDEB5C38}" type="slidenum">
              <a:rPr lang="en-US" smtClean="0"/>
              <a:t>‹#›</a:t>
            </a:fld>
            <a:endParaRPr lang="en-US"/>
          </a:p>
        </p:txBody>
      </p:sp>
    </p:spTree>
    <p:extLst>
      <p:ext uri="{BB962C8B-B14F-4D97-AF65-F5344CB8AC3E}">
        <p14:creationId xmlns:p14="http://schemas.microsoft.com/office/powerpoint/2010/main" val="176272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C75A8D-CA25-4ADD-AAD0-865F2D42B03E}"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49B09F-B985-47EF-93C1-B938FDEB5C38}" type="slidenum">
              <a:rPr lang="en-US" smtClean="0"/>
              <a:t>‹#›</a:t>
            </a:fld>
            <a:endParaRPr lang="en-US"/>
          </a:p>
        </p:txBody>
      </p:sp>
    </p:spTree>
    <p:extLst>
      <p:ext uri="{BB962C8B-B14F-4D97-AF65-F5344CB8AC3E}">
        <p14:creationId xmlns:p14="http://schemas.microsoft.com/office/powerpoint/2010/main" val="1799154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C75A8D-CA25-4ADD-AAD0-865F2D42B03E}"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49B09F-B985-47EF-93C1-B938FDEB5C38}" type="slidenum">
              <a:rPr lang="en-US" smtClean="0"/>
              <a:t>‹#›</a:t>
            </a:fld>
            <a:endParaRPr lang="en-US"/>
          </a:p>
        </p:txBody>
      </p:sp>
    </p:spTree>
    <p:extLst>
      <p:ext uri="{BB962C8B-B14F-4D97-AF65-F5344CB8AC3E}">
        <p14:creationId xmlns:p14="http://schemas.microsoft.com/office/powerpoint/2010/main" val="2585841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C75A8D-CA25-4ADD-AAD0-865F2D42B03E}" type="datetimeFigureOut">
              <a:rPr lang="en-US" smtClean="0"/>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49B09F-B985-47EF-93C1-B938FDEB5C38}" type="slidenum">
              <a:rPr lang="en-US" smtClean="0"/>
              <a:t>‹#›</a:t>
            </a:fld>
            <a:endParaRPr lang="en-US"/>
          </a:p>
        </p:txBody>
      </p:sp>
    </p:spTree>
    <p:extLst>
      <p:ext uri="{BB962C8B-B14F-4D97-AF65-F5344CB8AC3E}">
        <p14:creationId xmlns:p14="http://schemas.microsoft.com/office/powerpoint/2010/main" val="2311478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1C75A8D-CA25-4ADD-AAD0-865F2D42B03E}" type="datetimeFigureOut">
              <a:rPr lang="en-US" smtClean="0"/>
              <a:t>9/21/2021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49B09F-B985-47EF-93C1-B938FDEB5C38}" type="slidenum">
              <a:rPr lang="en-US" smtClean="0"/>
              <a:t>‹#›</a:t>
            </a:fld>
            <a:endParaRPr lang="en-US"/>
          </a:p>
        </p:txBody>
      </p:sp>
    </p:spTree>
    <p:extLst>
      <p:ext uri="{BB962C8B-B14F-4D97-AF65-F5344CB8AC3E}">
        <p14:creationId xmlns:p14="http://schemas.microsoft.com/office/powerpoint/2010/main" val="697831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1C75A8D-CA25-4ADD-AAD0-865F2D42B03E}" type="datetimeFigureOut">
              <a:rPr lang="en-US" smtClean="0"/>
              <a:t>9/21/2021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49B09F-B985-47EF-93C1-B938FDEB5C38}" type="slidenum">
              <a:rPr lang="en-US" smtClean="0"/>
              <a:t>‹#›</a:t>
            </a:fld>
            <a:endParaRPr lang="en-US"/>
          </a:p>
        </p:txBody>
      </p:sp>
    </p:spTree>
    <p:extLst>
      <p:ext uri="{BB962C8B-B14F-4D97-AF65-F5344CB8AC3E}">
        <p14:creationId xmlns:p14="http://schemas.microsoft.com/office/powerpoint/2010/main" val="2039773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C75A8D-CA25-4ADD-AAD0-865F2D42B03E}" type="datetimeFigureOut">
              <a:rPr lang="en-US" smtClean="0"/>
              <a:t>9/21/2021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49B09F-B985-47EF-93C1-B938FDEB5C38}" type="slidenum">
              <a:rPr lang="en-US" smtClean="0"/>
              <a:t>‹#›</a:t>
            </a:fld>
            <a:endParaRPr lang="en-US"/>
          </a:p>
        </p:txBody>
      </p:sp>
    </p:spTree>
    <p:extLst>
      <p:ext uri="{BB962C8B-B14F-4D97-AF65-F5344CB8AC3E}">
        <p14:creationId xmlns:p14="http://schemas.microsoft.com/office/powerpoint/2010/main" val="1084101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C75A8D-CA25-4ADD-AAD0-865F2D42B03E}" type="datetimeFigureOut">
              <a:rPr lang="en-US" smtClean="0"/>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49B09F-B985-47EF-93C1-B938FDEB5C38}" type="slidenum">
              <a:rPr lang="en-US" smtClean="0"/>
              <a:t>‹#›</a:t>
            </a:fld>
            <a:endParaRPr lang="en-US"/>
          </a:p>
        </p:txBody>
      </p:sp>
    </p:spTree>
    <p:extLst>
      <p:ext uri="{BB962C8B-B14F-4D97-AF65-F5344CB8AC3E}">
        <p14:creationId xmlns:p14="http://schemas.microsoft.com/office/powerpoint/2010/main" val="4273471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C75A8D-CA25-4ADD-AAD0-865F2D42B03E}" type="datetimeFigureOut">
              <a:rPr lang="en-US" smtClean="0"/>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49B09F-B985-47EF-93C1-B938FDEB5C38}" type="slidenum">
              <a:rPr lang="en-US" smtClean="0"/>
              <a:t>‹#›</a:t>
            </a:fld>
            <a:endParaRPr lang="en-US"/>
          </a:p>
        </p:txBody>
      </p:sp>
    </p:spTree>
    <p:extLst>
      <p:ext uri="{BB962C8B-B14F-4D97-AF65-F5344CB8AC3E}">
        <p14:creationId xmlns:p14="http://schemas.microsoft.com/office/powerpoint/2010/main" val="1314508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C75A8D-CA25-4ADD-AAD0-865F2D42B03E}" type="datetimeFigureOut">
              <a:rPr lang="en-US" smtClean="0"/>
              <a:t>9/21/2021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49B09F-B985-47EF-93C1-B938FDEB5C38}" type="slidenum">
              <a:rPr lang="en-US" smtClean="0"/>
              <a:t>‹#›</a:t>
            </a:fld>
            <a:endParaRPr lang="en-US"/>
          </a:p>
        </p:txBody>
      </p:sp>
    </p:spTree>
    <p:extLst>
      <p:ext uri="{BB962C8B-B14F-4D97-AF65-F5344CB8AC3E}">
        <p14:creationId xmlns:p14="http://schemas.microsoft.com/office/powerpoint/2010/main" val="2664758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05264" y="1951687"/>
            <a:ext cx="9144000" cy="2387600"/>
          </a:xfrm>
        </p:spPr>
        <p:txBody>
          <a:bodyPr>
            <a:noAutofit/>
          </a:bodyPr>
          <a:lstStyle/>
          <a:p>
            <a:r>
              <a:rPr lang="ru-RU" sz="4000" dirty="0"/>
              <a:t>Испуњење обавеза према Оквирној конвенцији УН о промени климе и Споразуму из Париза</a:t>
            </a:r>
            <a:endParaRPr lang="en-US" sz="4000" dirty="0"/>
          </a:p>
        </p:txBody>
      </p:sp>
      <p:sp>
        <p:nvSpPr>
          <p:cNvPr id="3" name="Subtitle 2"/>
          <p:cNvSpPr>
            <a:spLocks noGrp="1"/>
          </p:cNvSpPr>
          <p:nvPr>
            <p:ph type="subTitle" idx="1"/>
          </p:nvPr>
        </p:nvSpPr>
        <p:spPr>
          <a:xfrm>
            <a:off x="1524000" y="4371182"/>
            <a:ext cx="9144000" cy="1655762"/>
          </a:xfrm>
        </p:spPr>
        <p:txBody>
          <a:bodyPr/>
          <a:lstStyle/>
          <a:p>
            <a:endParaRPr lang="sr-Cyrl-RS" dirty="0"/>
          </a:p>
          <a:p>
            <a:r>
              <a:rPr lang="sr-Cyrl-RS" dirty="0"/>
              <a:t>Сара Павков, </a:t>
            </a:r>
            <a:r>
              <a:rPr lang="sr-Cyrl-RS" dirty="0" smtClean="0"/>
              <a:t>посебни </a:t>
            </a:r>
            <a:r>
              <a:rPr lang="sr-Cyrl-RS" dirty="0" smtClean="0"/>
              <a:t>саветник </a:t>
            </a:r>
            <a:r>
              <a:rPr lang="sr-Cyrl-RS" dirty="0"/>
              <a:t>министра и члан Националног савета за климатске промене</a:t>
            </a:r>
          </a:p>
        </p:txBody>
      </p:sp>
      <p:pic>
        <p:nvPicPr>
          <p:cNvPr id="1026"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4330" y="523947"/>
            <a:ext cx="1303337"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3961665" y="1969644"/>
            <a:ext cx="4268669" cy="369332"/>
          </a:xfrm>
          <a:prstGeom prst="rect">
            <a:avLst/>
          </a:prstGeom>
          <a:noFill/>
        </p:spPr>
        <p:txBody>
          <a:bodyPr wrap="none" rtlCol="0">
            <a:spAutoFit/>
          </a:bodyPr>
          <a:lstStyle/>
          <a:p>
            <a:pPr algn="ctr"/>
            <a:r>
              <a:rPr lang="sr-Cyrl-RS" dirty="0" smtClean="0"/>
              <a:t>Министарство заштите животне средине </a:t>
            </a:r>
            <a:endParaRPr lang="sr-Latn-RS" dirty="0"/>
          </a:p>
        </p:txBody>
      </p:sp>
    </p:spTree>
    <p:extLst>
      <p:ext uri="{BB962C8B-B14F-4D97-AF65-F5344CB8AC3E}">
        <p14:creationId xmlns:p14="http://schemas.microsoft.com/office/powerpoint/2010/main" val="1291277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93F56-0002-4432-807B-E8CD3F0A4BA9}"/>
              </a:ext>
            </a:extLst>
          </p:cNvPr>
          <p:cNvSpPr>
            <a:spLocks noGrp="1"/>
          </p:cNvSpPr>
          <p:nvPr>
            <p:ph type="title"/>
          </p:nvPr>
        </p:nvSpPr>
        <p:spPr>
          <a:xfrm>
            <a:off x="838200" y="365125"/>
            <a:ext cx="10515600" cy="832739"/>
          </a:xfrm>
        </p:spPr>
        <p:txBody>
          <a:bodyPr/>
          <a:lstStyle/>
          <a:p>
            <a:r>
              <a:rPr lang="sr-Cyrl-RS" dirty="0"/>
              <a:t>Оквирна конвенција УН о промени климе</a:t>
            </a:r>
            <a:endParaRPr lang="en-US" dirty="0"/>
          </a:p>
        </p:txBody>
      </p:sp>
      <p:sp>
        <p:nvSpPr>
          <p:cNvPr id="3" name="Content Placeholder 2">
            <a:extLst>
              <a:ext uri="{FF2B5EF4-FFF2-40B4-BE49-F238E27FC236}">
                <a16:creationId xmlns:a16="http://schemas.microsoft.com/office/drawing/2014/main" id="{FE78090A-CFF6-4ACE-9957-60B990D0C029}"/>
              </a:ext>
            </a:extLst>
          </p:cNvPr>
          <p:cNvSpPr>
            <a:spLocks noGrp="1"/>
          </p:cNvSpPr>
          <p:nvPr>
            <p:ph idx="1"/>
          </p:nvPr>
        </p:nvSpPr>
        <p:spPr>
          <a:xfrm>
            <a:off x="838200" y="1197864"/>
            <a:ext cx="10515600" cy="4979099"/>
          </a:xfrm>
        </p:spPr>
        <p:txBody>
          <a:bodyPr>
            <a:normAutofit fontScale="77500" lnSpcReduction="20000"/>
          </a:bodyPr>
          <a:lstStyle/>
          <a:p>
            <a:r>
              <a:rPr lang="ru-RU" dirty="0"/>
              <a:t>Оквирна конвенција Уједињених нација о промени климе има за циљ стабилизацију концентрација гасова са ефектом стаклене баште и превенцију негативних антропогених утицаја на климатски систем, на глобалном нивоу. </a:t>
            </a:r>
          </a:p>
          <a:p>
            <a:r>
              <a:rPr lang="ru-RU" dirty="0"/>
              <a:t>Република Србија је ратификовала Конвенцију 2001. године.</a:t>
            </a:r>
          </a:p>
          <a:p>
            <a:r>
              <a:rPr lang="ru-RU" dirty="0"/>
              <a:t>Република Србија спада у групу земаља у развоју (не-Анекс </a:t>
            </a:r>
            <a:r>
              <a:rPr lang="sr-Latn-RS" dirty="0"/>
              <a:t>I</a:t>
            </a:r>
            <a:r>
              <a:rPr lang="ru-RU" dirty="0"/>
              <a:t> државе), које подносе извештаје о својим активностима усмереним на борбу против климатских промена</a:t>
            </a:r>
          </a:p>
          <a:p>
            <a:r>
              <a:rPr lang="ru-RU" dirty="0"/>
              <a:t>Извештаји садрже информације о емисијама и уклањању гасова са ефектом стаклене баште као и податке о активностима које се предузимају ради спровођења Конвенције, и активностима које имају за циљ интегрисање питања климатских промена у шири процес планирања развоја земље. Да би испунила своје обавезе извештавања, Србија припрема Двогодишње ажуриране извештаје сваке две године и Националне извештаје сваке четири године.</a:t>
            </a:r>
            <a:endParaRPr lang="sr-Latn-RS" dirty="0"/>
          </a:p>
          <a:p>
            <a:r>
              <a:rPr lang="sr-Cyrl-RS" dirty="0"/>
              <a:t>До сад достављени извештаји:</a:t>
            </a:r>
          </a:p>
          <a:p>
            <a:pPr lvl="1"/>
            <a:r>
              <a:rPr lang="sr-Cyrl-RS" dirty="0"/>
              <a:t>Иницијални национални извештај (2010), Први двогодишњи ажурирани извештај (2016), Други национални извештај (2017), </a:t>
            </a:r>
            <a:endParaRPr lang="sr-Cyrl-RS" dirty="0" smtClean="0"/>
          </a:p>
          <a:p>
            <a:pPr lvl="1"/>
            <a:r>
              <a:rPr lang="sr-Cyrl-RS" dirty="0" smtClean="0"/>
              <a:t>Други </a:t>
            </a:r>
            <a:r>
              <a:rPr lang="sr-Cyrl-RS" dirty="0"/>
              <a:t>двогодишњи ажурирани извештај и Трећи национални извештај (планирано да буду поднети до краја 2021. г</a:t>
            </a:r>
            <a:r>
              <a:rPr lang="sr-Cyrl-RS" dirty="0" smtClean="0"/>
              <a:t>.) – приводи се крају финализација ових докумената уз подршку УНДП</a:t>
            </a:r>
            <a:endParaRPr lang="en-US" dirty="0"/>
          </a:p>
        </p:txBody>
      </p:sp>
    </p:spTree>
    <p:extLst>
      <p:ext uri="{BB962C8B-B14F-4D97-AF65-F5344CB8AC3E}">
        <p14:creationId xmlns:p14="http://schemas.microsoft.com/office/powerpoint/2010/main" val="332870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9157"/>
          </a:xfrm>
        </p:spPr>
        <p:txBody>
          <a:bodyPr/>
          <a:lstStyle/>
          <a:p>
            <a:r>
              <a:rPr lang="sr-Cyrl-RS" dirty="0"/>
              <a:t>СПОРАЗУМ ИЗ ПАРИЗА</a:t>
            </a:r>
            <a:endParaRPr lang="en-US" dirty="0"/>
          </a:p>
        </p:txBody>
      </p:sp>
      <p:sp>
        <p:nvSpPr>
          <p:cNvPr id="3" name="Content Placeholder 2"/>
          <p:cNvSpPr>
            <a:spLocks noGrp="1"/>
          </p:cNvSpPr>
          <p:nvPr>
            <p:ph idx="1"/>
          </p:nvPr>
        </p:nvSpPr>
        <p:spPr>
          <a:xfrm>
            <a:off x="838200" y="1289785"/>
            <a:ext cx="10515600" cy="4887178"/>
          </a:xfrm>
        </p:spPr>
        <p:txBody>
          <a:bodyPr>
            <a:normAutofit fontScale="77500" lnSpcReduction="20000"/>
          </a:bodyPr>
          <a:lstStyle/>
          <a:p>
            <a:r>
              <a:rPr lang="ru-RU" dirty="0"/>
              <a:t>Глобални климатски споразум усвојен на 21. Конференцији држава чланица Оквирне конвенције УН о промени климе – COP21 – 2015. године, ступио на снагу новембра 2016. Р Србија чланица је Споразума из Париза од 25. јула 2017. године</a:t>
            </a:r>
          </a:p>
          <a:p>
            <a:r>
              <a:rPr lang="ru-RU" dirty="0"/>
              <a:t>Циљ Споразума – ограничење повећања глобалне температуре до краја века на 2oC, са напорима да се тај раст ограничи на 1.5oC у односу на прединдустријски ниво</a:t>
            </a:r>
          </a:p>
          <a:p>
            <a:r>
              <a:rPr lang="ru-RU" dirty="0"/>
              <a:t>Државе дају свој допринос овом циљу који изражавају кроз документ под називом Национално утврђени допринос, који морају на сваких пет година да ревидирају како би подигли амбициозност свог националног циља смањења емисија</a:t>
            </a:r>
          </a:p>
          <a:p>
            <a:r>
              <a:rPr lang="ru-RU" dirty="0"/>
              <a:t>Република Србија 2015. доставила Национално утврђени допринос смањењу емисија GHG (NDCs) – Смањење од 9.8% до 2030. у односу на 1990. годину </a:t>
            </a:r>
            <a:endParaRPr lang="ru-RU" dirty="0" smtClean="0"/>
          </a:p>
          <a:p>
            <a:pPr marL="0" indent="0">
              <a:buNone/>
            </a:pPr>
            <a:r>
              <a:rPr lang="ru-RU" dirty="0" smtClean="0"/>
              <a:t>Активности:</a:t>
            </a:r>
            <a:endParaRPr lang="ru-RU" dirty="0"/>
          </a:p>
          <a:p>
            <a:r>
              <a:rPr lang="sr-Cyrl-RS" dirty="0"/>
              <a:t>У току је ревизија </a:t>
            </a:r>
            <a:r>
              <a:rPr lang="ru-RU" dirty="0"/>
              <a:t>NDCs тако да се смањење подигне са 9,8% на 33,3</a:t>
            </a:r>
            <a:r>
              <a:rPr lang="ru-RU" dirty="0" smtClean="0"/>
              <a:t>%, планирано да буду достављени пре Конференције у Глазгову (СОР 26)</a:t>
            </a:r>
          </a:p>
          <a:p>
            <a:r>
              <a:rPr lang="ru-RU" dirty="0" smtClean="0"/>
              <a:t>У току је и успостављање оквира транспарентности у складу са захтевима чл. 13 Споразума (уз подршку УНДП) – систем за мониторинг, извештавање и верификацију информација од значаја за климатске промене, праћење </a:t>
            </a:r>
            <a:r>
              <a:rPr lang="ru-RU" dirty="0"/>
              <a:t>NDCs</a:t>
            </a:r>
            <a:endParaRPr lang="en-US" dirty="0"/>
          </a:p>
        </p:txBody>
      </p:sp>
    </p:spTree>
    <p:extLst>
      <p:ext uri="{BB962C8B-B14F-4D97-AF65-F5344CB8AC3E}">
        <p14:creationId xmlns:p14="http://schemas.microsoft.com/office/powerpoint/2010/main" val="4238211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F3E38-D15D-4DFA-8786-0D8DAFF9BE23}"/>
              </a:ext>
            </a:extLst>
          </p:cNvPr>
          <p:cNvSpPr>
            <a:spLocks noGrp="1"/>
          </p:cNvSpPr>
          <p:nvPr>
            <p:ph type="title"/>
          </p:nvPr>
        </p:nvSpPr>
        <p:spPr>
          <a:xfrm>
            <a:off x="838200" y="365125"/>
            <a:ext cx="10515600" cy="549275"/>
          </a:xfrm>
        </p:spPr>
        <p:txBody>
          <a:bodyPr>
            <a:normAutofit fontScale="90000"/>
          </a:bodyPr>
          <a:lstStyle/>
          <a:p>
            <a:r>
              <a:rPr lang="ru-RU" sz="3600" b="1" dirty="0"/>
              <a:t>Припрема за Конференцију у Глазгову (СОР 26)</a:t>
            </a:r>
            <a:endParaRPr lang="en-US" sz="3600" b="1" dirty="0"/>
          </a:p>
        </p:txBody>
      </p:sp>
      <p:sp>
        <p:nvSpPr>
          <p:cNvPr id="3" name="Content Placeholder 2">
            <a:extLst>
              <a:ext uri="{FF2B5EF4-FFF2-40B4-BE49-F238E27FC236}">
                <a16:creationId xmlns:a16="http://schemas.microsoft.com/office/drawing/2014/main" id="{064DE8CA-72EA-48AE-B87E-BD5CD701EFC4}"/>
              </a:ext>
            </a:extLst>
          </p:cNvPr>
          <p:cNvSpPr>
            <a:spLocks noGrp="1"/>
          </p:cNvSpPr>
          <p:nvPr>
            <p:ph idx="1"/>
          </p:nvPr>
        </p:nvSpPr>
        <p:spPr>
          <a:xfrm>
            <a:off x="838200" y="978408"/>
            <a:ext cx="10515600" cy="5198555"/>
          </a:xfrm>
        </p:spPr>
        <p:txBody>
          <a:bodyPr>
            <a:normAutofit fontScale="92500" lnSpcReduction="20000"/>
          </a:bodyPr>
          <a:lstStyle/>
          <a:p>
            <a:r>
              <a:rPr lang="sr-Cyrl-RS" dirty="0"/>
              <a:t>Климатске промене су глобални проблем о ком се преговара на конференцијама држава чланица Оквирне конвенције УН о промени климе (СОР); одржавају се сваке године</a:t>
            </a:r>
          </a:p>
          <a:p>
            <a:r>
              <a:rPr lang="sr-Cyrl-RS" dirty="0"/>
              <a:t>Делегација Р.Србије ко-председава овогодишњом Конференцијом у Глазгову као не-ЕУ представник Источно-европске групе</a:t>
            </a:r>
          </a:p>
          <a:p>
            <a:r>
              <a:rPr lang="sr-Cyrl-RS" dirty="0"/>
              <a:t>26. Конференција (СОР 26) ће се одржати у Глазгову, Шкотска у периоду од 31.10-12.11.2021. године</a:t>
            </a:r>
          </a:p>
          <a:p>
            <a:r>
              <a:rPr lang="sr-Cyrl-RS" dirty="0"/>
              <a:t>На почетку СОР-а (1-2.11.) одржава се Самит светских лидера </a:t>
            </a:r>
            <a:endParaRPr lang="sr-Cyrl-RS" dirty="0" smtClean="0"/>
          </a:p>
          <a:p>
            <a:r>
              <a:rPr lang="sr-Cyrl-RS" dirty="0" smtClean="0"/>
              <a:t>Главни </a:t>
            </a:r>
            <a:r>
              <a:rPr lang="sr-Cyrl-RS" dirty="0"/>
              <a:t>циљ СОР-а је завршетак операционализације Споразума из Париза усвајањем модалитета, процедура и смерница за његово спровођење</a:t>
            </a:r>
          </a:p>
          <a:p>
            <a:r>
              <a:rPr lang="sr-Cyrl-RS" dirty="0"/>
              <a:t>Планиран је пратећи догађај који Министарство организује у сарадњи са Програмом УН за развој, 5.11. у оквиру ког ће бити представљене главне активности Републике Србије на повећању климатске амбициозности</a:t>
            </a:r>
            <a:endParaRPr lang="en-US" dirty="0"/>
          </a:p>
        </p:txBody>
      </p:sp>
    </p:spTree>
    <p:extLst>
      <p:ext uri="{BB962C8B-B14F-4D97-AF65-F5344CB8AC3E}">
        <p14:creationId xmlns:p14="http://schemas.microsoft.com/office/powerpoint/2010/main" val="1995153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5018"/>
            <a:ext cx="10515600" cy="992037"/>
          </a:xfrm>
        </p:spPr>
        <p:txBody>
          <a:bodyPr>
            <a:noAutofit/>
          </a:bodyPr>
          <a:lstStyle/>
          <a:p>
            <a:r>
              <a:rPr lang="ru-RU" sz="2800" b="1" dirty="0"/>
              <a:t>Испуњење обавеза у складу са Законом о климатским променама </a:t>
            </a:r>
            <a:endParaRPr lang="en-US" sz="2800" b="1" dirty="0"/>
          </a:p>
        </p:txBody>
      </p:sp>
      <p:sp>
        <p:nvSpPr>
          <p:cNvPr id="3" name="Content Placeholder 2"/>
          <p:cNvSpPr>
            <a:spLocks noGrp="1"/>
          </p:cNvSpPr>
          <p:nvPr>
            <p:ph idx="1"/>
          </p:nvPr>
        </p:nvSpPr>
        <p:spPr>
          <a:xfrm>
            <a:off x="838200" y="1357162"/>
            <a:ext cx="10515600" cy="4819801"/>
          </a:xfrm>
        </p:spPr>
        <p:txBody>
          <a:bodyPr>
            <a:normAutofit fontScale="92500" lnSpcReduction="20000"/>
          </a:bodyPr>
          <a:lstStyle/>
          <a:p>
            <a:r>
              <a:rPr lang="sr-Cyrl-RS" dirty="0"/>
              <a:t>Закон о климатским променама усвојен је у марту 2021 – </a:t>
            </a:r>
          </a:p>
          <a:p>
            <a:pPr lvl="1"/>
            <a:r>
              <a:rPr lang="sr-Cyrl-RS" dirty="0"/>
              <a:t>Транспонује одредбе релевантног европског климатског законодавства и поставља основ за испуњење обавеза према Оквирној конвенцији УН о промени климе и њеном Споразуму из Париза</a:t>
            </a:r>
          </a:p>
          <a:p>
            <a:pPr lvl="1"/>
            <a:r>
              <a:rPr lang="sr-Cyrl-RS" dirty="0"/>
              <a:t>Циљ: успостављање система за смањење емисија гасова са ефектом стаклене баште и прилагођавање на измењене климатске услове (усвајањем докумената јавних политика); као и </a:t>
            </a:r>
          </a:p>
          <a:p>
            <a:pPr lvl="1"/>
            <a:r>
              <a:rPr lang="en-US" dirty="0" err="1"/>
              <a:t>успостављање</a:t>
            </a:r>
            <a:r>
              <a:rPr lang="en-US" dirty="0"/>
              <a:t> </a:t>
            </a:r>
            <a:r>
              <a:rPr lang="en-US" dirty="0" err="1"/>
              <a:t>механизама</a:t>
            </a:r>
            <a:r>
              <a:rPr lang="en-US" dirty="0"/>
              <a:t> </a:t>
            </a:r>
            <a:r>
              <a:rPr lang="en-US" dirty="0" err="1"/>
              <a:t>за</a:t>
            </a:r>
            <a:r>
              <a:rPr lang="en-US" dirty="0"/>
              <a:t> </a:t>
            </a:r>
            <a:r>
              <a:rPr lang="en-US" dirty="0" err="1"/>
              <a:t>правовремено</a:t>
            </a:r>
            <a:r>
              <a:rPr lang="en-US" dirty="0"/>
              <a:t>, </a:t>
            </a:r>
            <a:r>
              <a:rPr lang="en-US" dirty="0" err="1"/>
              <a:t>транспарентно</a:t>
            </a:r>
            <a:r>
              <a:rPr lang="en-US" dirty="0"/>
              <a:t>, </a:t>
            </a:r>
            <a:r>
              <a:rPr lang="en-US" dirty="0" err="1"/>
              <a:t>тачно</a:t>
            </a:r>
            <a:r>
              <a:rPr lang="en-US" dirty="0"/>
              <a:t>, </a:t>
            </a:r>
            <a:r>
              <a:rPr lang="en-US" dirty="0" err="1"/>
              <a:t>доследно</a:t>
            </a:r>
            <a:r>
              <a:rPr lang="en-US" dirty="0"/>
              <a:t>, </a:t>
            </a:r>
            <a:r>
              <a:rPr lang="en-US" dirty="0" err="1"/>
              <a:t>упоредиво</a:t>
            </a:r>
            <a:r>
              <a:rPr lang="en-US" dirty="0"/>
              <a:t> и </a:t>
            </a:r>
            <a:r>
              <a:rPr lang="en-US" dirty="0" err="1"/>
              <a:t>потпуно</a:t>
            </a:r>
            <a:r>
              <a:rPr lang="en-US" dirty="0"/>
              <a:t> </a:t>
            </a:r>
            <a:r>
              <a:rPr lang="en-US" dirty="0" err="1"/>
              <a:t>извештавање</a:t>
            </a:r>
            <a:r>
              <a:rPr lang="en-US" dirty="0"/>
              <a:t> и </a:t>
            </a:r>
            <a:r>
              <a:rPr lang="en-US" dirty="0" err="1"/>
              <a:t>верификацију</a:t>
            </a:r>
            <a:r>
              <a:rPr lang="en-US" dirty="0"/>
              <a:t> </a:t>
            </a:r>
            <a:r>
              <a:rPr lang="en-US" dirty="0" err="1"/>
              <a:t>информација</a:t>
            </a:r>
            <a:r>
              <a:rPr lang="en-US" dirty="0"/>
              <a:t> о </a:t>
            </a:r>
            <a:r>
              <a:rPr lang="en-US" dirty="0" err="1"/>
              <a:t>испуњењу</a:t>
            </a:r>
            <a:r>
              <a:rPr lang="en-US" dirty="0"/>
              <a:t> </a:t>
            </a:r>
            <a:r>
              <a:rPr lang="en-US" dirty="0" err="1"/>
              <a:t>обавеза</a:t>
            </a:r>
            <a:r>
              <a:rPr lang="en-US" dirty="0"/>
              <a:t> </a:t>
            </a:r>
            <a:r>
              <a:rPr lang="en-US" dirty="0" err="1"/>
              <a:t>према</a:t>
            </a:r>
            <a:r>
              <a:rPr lang="en-US" dirty="0"/>
              <a:t> </a:t>
            </a:r>
            <a:r>
              <a:rPr lang="en-US" dirty="0" err="1"/>
              <a:t>Закону</a:t>
            </a:r>
            <a:r>
              <a:rPr lang="en-US" dirty="0"/>
              <a:t> о </a:t>
            </a:r>
            <a:r>
              <a:rPr lang="en-US" dirty="0" err="1"/>
              <a:t>потврђивању</a:t>
            </a:r>
            <a:r>
              <a:rPr lang="en-US" dirty="0"/>
              <a:t> </a:t>
            </a:r>
            <a:r>
              <a:rPr lang="en-US" dirty="0" err="1"/>
              <a:t>Оквирне</a:t>
            </a:r>
            <a:r>
              <a:rPr lang="en-US" dirty="0"/>
              <a:t> </a:t>
            </a:r>
            <a:r>
              <a:rPr lang="en-US" dirty="0" err="1"/>
              <a:t>конвенције</a:t>
            </a:r>
            <a:r>
              <a:rPr lang="en-US" dirty="0"/>
              <a:t> УН о </a:t>
            </a:r>
            <a:r>
              <a:rPr lang="en-US" dirty="0" err="1"/>
              <a:t>промени</a:t>
            </a:r>
            <a:r>
              <a:rPr lang="en-US" dirty="0"/>
              <a:t> </a:t>
            </a:r>
            <a:r>
              <a:rPr lang="en-US" dirty="0" err="1"/>
              <a:t>климе</a:t>
            </a:r>
            <a:r>
              <a:rPr lang="en-US" dirty="0"/>
              <a:t> </a:t>
            </a:r>
            <a:r>
              <a:rPr lang="sr-Cyrl-RS" dirty="0"/>
              <a:t>и пратећим протоколима/Споразум из Париза </a:t>
            </a:r>
          </a:p>
          <a:p>
            <a:pPr lvl="1"/>
            <a:r>
              <a:rPr lang="sr-Cyrl-RS" dirty="0"/>
              <a:t>Прописује надлежности и успоставља институционалну структуру у области климатских </a:t>
            </a:r>
            <a:r>
              <a:rPr lang="sr-Cyrl-RS" dirty="0" smtClean="0"/>
              <a:t>промена</a:t>
            </a:r>
          </a:p>
          <a:p>
            <a:pPr marL="457200" lvl="1" indent="0">
              <a:buNone/>
            </a:pPr>
            <a:r>
              <a:rPr lang="sr-Cyrl-RS" dirty="0" smtClean="0"/>
              <a:t>Активности:</a:t>
            </a:r>
            <a:endParaRPr lang="sr-Cyrl-RS" dirty="0"/>
          </a:p>
          <a:p>
            <a:pPr lvl="1"/>
            <a:r>
              <a:rPr lang="sr-Cyrl-RS" dirty="0"/>
              <a:t>У току израда подзаконских аката (рок март 2022) и докумената јавних политика (Стратегија нискоугљеничног развоја и Програм прилагођавања на измењене климатске услове – рок март 2023)</a:t>
            </a:r>
            <a:endParaRPr lang="en-US" dirty="0"/>
          </a:p>
          <a:p>
            <a:pPr lvl="1"/>
            <a:r>
              <a:rPr lang="sr-Cyrl-RS" dirty="0"/>
              <a:t>Национални савет за климатске промене такође је успостављен Законом.</a:t>
            </a:r>
          </a:p>
          <a:p>
            <a:pPr marL="457200" lvl="1" indent="0">
              <a:buNone/>
            </a:pPr>
            <a:endParaRPr lang="sr-Cyrl-RS" b="1" dirty="0"/>
          </a:p>
        </p:txBody>
      </p:sp>
    </p:spTree>
    <p:extLst>
      <p:ext uri="{BB962C8B-B14F-4D97-AF65-F5344CB8AC3E}">
        <p14:creationId xmlns:p14="http://schemas.microsoft.com/office/powerpoint/2010/main" val="2642689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sr-Cyrl-RS" dirty="0"/>
          </a:p>
          <a:p>
            <a:pPr marL="0" indent="0">
              <a:buNone/>
            </a:pPr>
            <a:endParaRPr lang="sr-Cyrl-RS" dirty="0"/>
          </a:p>
          <a:p>
            <a:pPr marL="0" indent="0">
              <a:buNone/>
            </a:pPr>
            <a:endParaRPr lang="sr-Cyrl-RS" dirty="0"/>
          </a:p>
          <a:p>
            <a:pPr marL="0" indent="0">
              <a:buNone/>
            </a:pPr>
            <a:r>
              <a:rPr lang="sr-Cyrl-RS" dirty="0"/>
              <a:t>ХВАЛА!</a:t>
            </a:r>
            <a:endParaRPr lang="en-US" dirty="0"/>
          </a:p>
        </p:txBody>
      </p:sp>
    </p:spTree>
    <p:extLst>
      <p:ext uri="{BB962C8B-B14F-4D97-AF65-F5344CB8AC3E}">
        <p14:creationId xmlns:p14="http://schemas.microsoft.com/office/powerpoint/2010/main" val="13326043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703</Words>
  <Application>Microsoft Office PowerPoint</Application>
  <PresentationFormat>Widescreen</PresentationFormat>
  <Paragraphs>40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Испуњење обавеза према Оквирној конвенцији УН о промени климе и Споразуму из Париза</vt:lpstr>
      <vt:lpstr>Оквирна конвенција УН о промени климе</vt:lpstr>
      <vt:lpstr>СПОРАЗУМ ИЗ ПАРИЗА</vt:lpstr>
      <vt:lpstr>Припрема за Конференцију у Глазгову (СОР 26)</vt:lpstr>
      <vt:lpstr>Испуњење обавеза у складу са Законом о климатским променама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Испуњење обавеза према Оквирној конвенцији УН о промени климе и Споразуму из Париза</dc:title>
  <dc:creator>Sanja Deljanin</dc:creator>
  <cp:lastModifiedBy>Sanja Deljanin</cp:lastModifiedBy>
  <cp:revision>2</cp:revision>
  <dcterms:modified xsi:type="dcterms:W3CDTF">2021-09-21T06:30:20Z</dcterms:modified>
</cp:coreProperties>
</file>